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61" r:id="rId5"/>
    <p:sldId id="262" r:id="rId6"/>
    <p:sldId id="266" r:id="rId7"/>
    <p:sldId id="263" r:id="rId8"/>
    <p:sldId id="264" r:id="rId9"/>
    <p:sldId id="267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67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84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787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327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844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730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486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193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751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768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897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C566-44DC-4BCD-89C5-89FD635FCC6D}" type="datetimeFigureOut">
              <a:rPr lang="en-US" smtClean="0"/>
              <a:t>25-Oct-17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56964-8644-46C8-AA1B-49658ACA4A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687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Unit%2011%20-%20Listening%20-%20E.%2012%20-%20Thay%20Han\chinhsua\track%2020,2.mp3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829960"/>
              </p:ext>
            </p:extLst>
          </p:nvPr>
        </p:nvGraphicFramePr>
        <p:xfrm>
          <a:off x="457200" y="304800"/>
          <a:ext cx="8382000" cy="601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2254"/>
                <a:gridCol w="2985746"/>
                <a:gridCol w="2794000"/>
              </a:tblGrid>
              <a:tr h="883724">
                <a:tc>
                  <a:txBody>
                    <a:bodyPr/>
                    <a:lstStyle/>
                    <a:p>
                      <a:pPr algn="ctr"/>
                      <a:endParaRPr lang="en-US" sz="35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500" dirty="0">
                        <a:solidFill>
                          <a:srgbClr val="A5002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500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  <a:tr h="883724">
                <a:tc>
                  <a:txBody>
                    <a:bodyPr/>
                    <a:lstStyle/>
                    <a:p>
                      <a:endParaRPr lang="en-US" sz="3000" b="1" dirty="0" smtClean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000" dirty="0">
                        <a:solidFill>
                          <a:srgbClr val="6600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000" dirty="0">
                        <a:solidFill>
                          <a:srgbClr val="CC3399"/>
                        </a:solidFill>
                      </a:endParaRPr>
                    </a:p>
                  </a:txBody>
                  <a:tcPr/>
                </a:tc>
              </a:tr>
              <a:tr h="1022254">
                <a:tc>
                  <a:txBody>
                    <a:bodyPr/>
                    <a:lstStyle/>
                    <a:p>
                      <a:endParaRPr lang="en-US" sz="3000" b="1" baseline="0" dirty="0" smtClean="0">
                        <a:solidFill>
                          <a:srgbClr val="E50B78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000" dirty="0">
                        <a:solidFill>
                          <a:srgbClr val="6600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000" dirty="0">
                        <a:solidFill>
                          <a:srgbClr val="CC3399"/>
                        </a:solidFill>
                      </a:endParaRPr>
                    </a:p>
                  </a:txBody>
                  <a:tcPr/>
                </a:tc>
              </a:tr>
              <a:tr h="883724">
                <a:tc>
                  <a:txBody>
                    <a:bodyPr/>
                    <a:lstStyle/>
                    <a:p>
                      <a:endParaRPr lang="en-US" sz="30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aseline="0" dirty="0" smtClean="0">
                          <a:solidFill>
                            <a:srgbClr val="CC3399"/>
                          </a:solidFill>
                        </a:rPr>
                        <a:t> </a:t>
                      </a:r>
                      <a:endParaRPr lang="en-US" sz="3000" dirty="0">
                        <a:solidFill>
                          <a:srgbClr val="CC3399"/>
                        </a:solidFill>
                      </a:endParaRPr>
                    </a:p>
                  </a:txBody>
                  <a:tcPr/>
                </a:tc>
              </a:tr>
              <a:tr h="883724">
                <a:tc>
                  <a:txBody>
                    <a:bodyPr/>
                    <a:lstStyle/>
                    <a:p>
                      <a:endParaRPr lang="en-US" sz="3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000" dirty="0">
                        <a:solidFill>
                          <a:srgbClr val="6600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000" dirty="0">
                        <a:solidFill>
                          <a:srgbClr val="CC3399"/>
                        </a:solidFill>
                      </a:endParaRPr>
                    </a:p>
                  </a:txBody>
                  <a:tcPr/>
                </a:tc>
              </a:tr>
              <a:tr h="1462650">
                <a:tc>
                  <a:txBody>
                    <a:bodyPr/>
                    <a:lstStyle/>
                    <a:p>
                      <a:endParaRPr lang="en-US" sz="3000" b="1" dirty="0">
                        <a:solidFill>
                          <a:srgbClr val="66003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000" dirty="0">
                        <a:solidFill>
                          <a:srgbClr val="6600C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000" dirty="0">
                        <a:solidFill>
                          <a:srgbClr val="CC3399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314700" y="1323886"/>
            <a:ext cx="2438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Thailand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04800" y="1397188"/>
            <a:ext cx="2362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1. Country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74508" y="2403973"/>
            <a:ext cx="2667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2. Going with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19100" y="3277046"/>
            <a:ext cx="2438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FFC000"/>
                </a:solidFill>
                <a:latin typeface="Times New Roman" panose="02020603050405020304" pitchFamily="18" charset="0"/>
              </a:rPr>
              <a:t>3. Staying in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81000" y="4247421"/>
            <a:ext cx="2209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4. Weather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58265" y="5095011"/>
            <a:ext cx="2476500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5</a:t>
            </a:r>
            <a:r>
              <a:rPr lang="en-US" altLang="en-US" sz="33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. </a:t>
            </a:r>
            <a:r>
              <a:rPr lang="en-US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Reasons for </a:t>
            </a:r>
            <a:r>
              <a:rPr lang="en-US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the feelings</a:t>
            </a:r>
            <a:endParaRPr lang="en-US" altLang="en-US" sz="28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276600" y="2209800"/>
            <a:ext cx="259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006666"/>
                </a:solidFill>
                <a:latin typeface="Times New Roman" panose="02020603050405020304" pitchFamily="18" charset="0"/>
              </a:rPr>
              <a:t>his girlfriend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200400" y="3200400"/>
            <a:ext cx="297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expensive hotels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467100" y="4204646"/>
            <a:ext cx="2209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beautiful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039177" y="5133484"/>
            <a:ext cx="27432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argued about everything</a:t>
            </a: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248400" y="1279031"/>
            <a:ext cx="22098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Costa</a:t>
            </a:r>
            <a:r>
              <a:rPr lang="en-US" altLang="en-US" sz="3300" b="1" dirty="0">
                <a:solidFill>
                  <a:srgbClr val="CC3399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solidFill>
                  <a:srgbClr val="CC3399"/>
                </a:solidFill>
                <a:latin typeface="Times New Roman" panose="02020603050405020304" pitchFamily="18" charset="0"/>
              </a:rPr>
              <a:t>Rica</a:t>
            </a:r>
            <a:endParaRPr lang="en-US" altLang="en-US" sz="28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6172200" y="2209800"/>
            <a:ext cx="259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two friends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20727" y="3161972"/>
            <a:ext cx="259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CC0066"/>
                </a:solidFill>
                <a:latin typeface="Times New Roman" panose="02020603050405020304" pitchFamily="18" charset="0"/>
              </a:rPr>
              <a:t>a small house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105425" y="4171099"/>
            <a:ext cx="2514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perfect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083768" y="4936631"/>
            <a:ext cx="275763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>
                <a:solidFill>
                  <a:srgbClr val="CC3399"/>
                </a:solidFill>
                <a:latin typeface="Times New Roman" panose="02020603050405020304" pitchFamily="18" charset="0"/>
              </a:rPr>
              <a:t>didn’t join any entertainment activities</a:t>
            </a:r>
            <a:endParaRPr lang="en-US" altLang="en-US" sz="2800" b="1" dirty="0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57200" y="457200"/>
            <a:ext cx="22529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Topics</a:t>
            </a:r>
            <a:endParaRPr lang="en-US" altLang="en-US" sz="28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429000" y="457200"/>
            <a:ext cx="22098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300" b="1">
                <a:solidFill>
                  <a:srgbClr val="CC3399"/>
                </a:solidFill>
                <a:latin typeface="Times New Roman" panose="02020603050405020304" pitchFamily="18" charset="0"/>
              </a:rPr>
              <a:t>JOE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357687" y="479161"/>
            <a:ext cx="2209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LAURA</a:t>
            </a:r>
          </a:p>
        </p:txBody>
      </p:sp>
    </p:spTree>
    <p:extLst>
      <p:ext uri="{BB962C8B-B14F-4D97-AF65-F5344CB8AC3E}">
        <p14:creationId xmlns:p14="http://schemas.microsoft.com/office/powerpoint/2010/main" val="780078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152400" y="304800"/>
            <a:ext cx="8991600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1966913" indent="-19669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2800" b="1">
                <a:solidFill>
                  <a:srgbClr val="008000"/>
                </a:solidFill>
                <a:latin typeface="Times New Roman" panose="02020603050405020304" pitchFamily="18" charset="0"/>
                <a:cs typeface="Arial" panose="020B0604020202020204" pitchFamily="34" charset="0"/>
                <a:sym typeface="Wingdings" panose="05000000000000000000" pitchFamily="2" charset="2"/>
              </a:rPr>
              <a:t></a:t>
            </a:r>
            <a:r>
              <a:rPr lang="en-US" altLang="en-US" sz="3500" b="1">
                <a:solidFill>
                  <a:srgbClr val="008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Activity 2 : </a:t>
            </a:r>
            <a:r>
              <a:rPr lang="en-US" altLang="en-US" sz="3500" b="1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Decide whether the following statements are True (T) or False (F)</a:t>
            </a: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838200" y="1676400"/>
            <a:ext cx="80772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42913" indent="-4429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5000"/>
              </a:lnSpc>
              <a:spcBef>
                <a:spcPct val="0"/>
              </a:spcBef>
              <a:buFontTx/>
              <a:buNone/>
            </a:pPr>
            <a:r>
              <a:rPr lang="en-US" altLang="en-US" sz="4000" b="1">
                <a:solidFill>
                  <a:srgbClr val="CC00CC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1.</a:t>
            </a:r>
            <a:r>
              <a:rPr lang="en-US" altLang="en-US" sz="4000" b="1"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4000" b="1">
                <a:solidFill>
                  <a:srgbClr val="CC00CC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Joe didn’t know Mia very well.</a:t>
            </a:r>
            <a:endParaRPr lang="en-US" altLang="en-US" sz="4000" b="1" i="1">
              <a:solidFill>
                <a:srgbClr val="CC00CC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838200" y="2667000"/>
            <a:ext cx="79248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hlink"/>
              </a:buClr>
              <a:buSzPct val="70000"/>
              <a:buFontTx/>
              <a:buNone/>
            </a:pPr>
            <a:r>
              <a:rPr lang="en-US" altLang="en-US" sz="4000" b="1" dirty="0">
                <a:solidFill>
                  <a:srgbClr val="3333CC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2. They were happy when they  travelled to Bangkok.</a:t>
            </a: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762000" y="4267200"/>
            <a:ext cx="838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539750" indent="-539750">
              <a:spcBef>
                <a:spcPct val="20000"/>
              </a:spcBef>
              <a:buChar char="•"/>
              <a:tabLst>
                <a:tab pos="53975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5397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5397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5397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5397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5397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5397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5397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5397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buClr>
                <a:schemeClr val="hlink"/>
              </a:buClr>
              <a:buSzPct val="70000"/>
              <a:buFontTx/>
              <a:buNone/>
            </a:pPr>
            <a:r>
              <a:rPr lang="en-US" altLang="en-US" sz="4000" b="1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sz="4000" b="1">
                <a:solidFill>
                  <a:srgbClr val="0066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3. Mia flirted with one of the boys.</a:t>
            </a:r>
          </a:p>
        </p:txBody>
      </p:sp>
      <p:sp>
        <p:nvSpPr>
          <p:cNvPr id="8" name="WordArt 19"/>
          <p:cNvSpPr>
            <a:spLocks noChangeArrowheads="1" noChangeShapeType="1" noTextEdit="1"/>
          </p:cNvSpPr>
          <p:nvPr/>
        </p:nvSpPr>
        <p:spPr bwMode="auto">
          <a:xfrm>
            <a:off x="381000" y="1524000"/>
            <a:ext cx="3333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>
                <a:ln w="12700" cap="sq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T</a:t>
            </a:r>
          </a:p>
        </p:txBody>
      </p:sp>
      <p:sp>
        <p:nvSpPr>
          <p:cNvPr id="9" name="WordArt 20"/>
          <p:cNvSpPr>
            <a:spLocks noChangeArrowheads="1" noChangeShapeType="1" noTextEdit="1"/>
          </p:cNvSpPr>
          <p:nvPr/>
        </p:nvSpPr>
        <p:spPr bwMode="auto">
          <a:xfrm>
            <a:off x="381000" y="2895600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>
                <a:ln w="12700" cap="sq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solidFill>
                  <a:srgbClr val="FFC0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F</a:t>
            </a:r>
          </a:p>
        </p:txBody>
      </p:sp>
      <p:sp>
        <p:nvSpPr>
          <p:cNvPr id="10" name="WordArt 21"/>
          <p:cNvSpPr>
            <a:spLocks noChangeArrowheads="1" noChangeShapeType="1" noTextEdit="1"/>
          </p:cNvSpPr>
          <p:nvPr/>
        </p:nvSpPr>
        <p:spPr bwMode="auto">
          <a:xfrm>
            <a:off x="381000" y="4191000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2700" cap="sq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solidFill>
                  <a:srgbClr val="CC0099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T</a:t>
            </a:r>
          </a:p>
        </p:txBody>
      </p:sp>
      <p:sp>
        <p:nvSpPr>
          <p:cNvPr id="11" name="WordArt 22"/>
          <p:cNvSpPr>
            <a:spLocks noChangeArrowheads="1" noChangeShapeType="1" noTextEdit="1"/>
          </p:cNvSpPr>
          <p:nvPr/>
        </p:nvSpPr>
        <p:spPr bwMode="auto">
          <a:xfrm>
            <a:off x="381000" y="5486400"/>
            <a:ext cx="3333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>
                <a:ln w="12700" cap="sq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solidFill>
                  <a:srgbClr val="0000CC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F</a:t>
            </a:r>
          </a:p>
        </p:txBody>
      </p:sp>
      <p:sp>
        <p:nvSpPr>
          <p:cNvPr id="12" name="WordArt 23"/>
          <p:cNvSpPr>
            <a:spLocks noChangeArrowheads="1" noChangeShapeType="1" noTextEdit="1"/>
          </p:cNvSpPr>
          <p:nvPr/>
        </p:nvSpPr>
        <p:spPr bwMode="auto">
          <a:xfrm>
            <a:off x="381000" y="5562600"/>
            <a:ext cx="304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kern="10">
              <a:ln w="12700" cap="sq">
                <a:solidFill>
                  <a:srgbClr val="EAEAEA"/>
                </a:solidFill>
                <a:round/>
                <a:headEnd type="none" w="sm" len="sm"/>
                <a:tailEnd type="none" w="sm" len="sm"/>
              </a:ln>
              <a:solidFill>
                <a:srgbClr val="990000"/>
              </a:soli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838200" y="5410200"/>
            <a:ext cx="83058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442913" indent="-442913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5000"/>
              </a:lnSpc>
              <a:spcBef>
                <a:spcPct val="0"/>
              </a:spcBef>
              <a:buClr>
                <a:schemeClr val="hlink"/>
              </a:buClr>
              <a:buSzPct val="70000"/>
              <a:buFontTx/>
              <a:buNone/>
            </a:pPr>
            <a:r>
              <a:rPr lang="en-US" altLang="en-US" sz="4000" b="1">
                <a:solidFill>
                  <a:srgbClr val="660066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4. Finally, they got married.</a:t>
            </a:r>
          </a:p>
        </p:txBody>
      </p:sp>
    </p:spTree>
    <p:extLst>
      <p:ext uri="{BB962C8B-B14F-4D97-AF65-F5344CB8AC3E}">
        <p14:creationId xmlns:p14="http://schemas.microsoft.com/office/powerpoint/2010/main" val="19459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457200" y="152400"/>
            <a:ext cx="8382000" cy="990600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3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altLang="en-US" sz="2800" smtClean="0">
                <a:solidFill>
                  <a:srgbClr val="FF0000"/>
                </a:solidFill>
                <a:cs typeface="Times New Roman" panose="02020603050405020304" pitchFamily="18" charset="0"/>
              </a:rPr>
              <a:t>Tell your partner about the vacation you read by using questions 1-5 and the following clues</a:t>
            </a:r>
            <a:endParaRPr lang="en-US" altLang="en-US" sz="2800" dirty="0"/>
          </a:p>
        </p:txBody>
      </p:sp>
      <p:sp>
        <p:nvSpPr>
          <p:cNvPr id="5" name="Text Placeholder 4"/>
          <p:cNvSpPr txBox="1">
            <a:spLocks/>
          </p:cNvSpPr>
          <p:nvPr/>
        </p:nvSpPr>
        <p:spPr>
          <a:xfrm>
            <a:off x="0" y="1621932"/>
            <a:ext cx="4040188" cy="639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sz="3500" dirty="0" smtClean="0">
                <a:solidFill>
                  <a:srgbClr val="3333FF"/>
                </a:solidFill>
              </a:rPr>
              <a:t>Joe</a:t>
            </a:r>
            <a:endParaRPr lang="en-US" altLang="en-US" sz="3500" dirty="0">
              <a:solidFill>
                <a:srgbClr val="3333FF"/>
              </a:solidFill>
            </a:endParaRPr>
          </a:p>
        </p:txBody>
      </p:sp>
      <p:sp>
        <p:nvSpPr>
          <p:cNvPr id="6" name="Content Placeholder 5"/>
          <p:cNvSpPr txBox="1">
            <a:spLocks/>
          </p:cNvSpPr>
          <p:nvPr/>
        </p:nvSpPr>
        <p:spPr>
          <a:xfrm>
            <a:off x="152400" y="2394301"/>
            <a:ext cx="4712208" cy="4419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Tx/>
              <a:buNone/>
            </a:pPr>
            <a:r>
              <a:rPr lang="en-US" altLang="en-US" b="1" dirty="0" smtClean="0">
                <a:solidFill>
                  <a:srgbClr val="CC00CC"/>
                </a:solidFill>
              </a:rPr>
              <a:t>1</a:t>
            </a:r>
            <a:r>
              <a:rPr lang="en-US" altLang="en-US" b="1" dirty="0" smtClean="0">
                <a:solidFill>
                  <a:srgbClr val="002060"/>
                </a:solidFill>
              </a:rPr>
              <a:t>. He/ go to/ Thailand.</a:t>
            </a:r>
          </a:p>
          <a:p>
            <a:pPr marL="514350" indent="-514350">
              <a:buFontTx/>
              <a:buNone/>
            </a:pPr>
            <a:r>
              <a:rPr lang="en-US" altLang="en-US" b="1" dirty="0" smtClean="0">
                <a:solidFill>
                  <a:srgbClr val="CC00CC"/>
                </a:solidFill>
              </a:rPr>
              <a:t>2. He/ go with/ his girlfriend</a:t>
            </a:r>
          </a:p>
          <a:p>
            <a:pPr marL="514350" indent="-514350">
              <a:buFontTx/>
              <a:buNone/>
            </a:pPr>
            <a:r>
              <a:rPr lang="en-US" altLang="en-US" b="1" dirty="0" smtClean="0">
                <a:solidFill>
                  <a:srgbClr val="006600"/>
                </a:solidFill>
              </a:rPr>
              <a:t>3. He / stay in/ expensive hotels.</a:t>
            </a:r>
          </a:p>
          <a:p>
            <a:pPr marL="514350" indent="-514350">
              <a:buFontTx/>
              <a:buNone/>
            </a:pPr>
            <a:r>
              <a:rPr lang="en-US" altLang="en-US" b="1" dirty="0" smtClean="0">
                <a:solidFill>
                  <a:srgbClr val="CC00CC"/>
                </a:solidFill>
              </a:rPr>
              <a:t>4.The weather/ beautiful.</a:t>
            </a:r>
          </a:p>
          <a:p>
            <a:pPr marL="514350" indent="-514350">
              <a:buFontTx/>
              <a:buNone/>
            </a:pPr>
            <a:r>
              <a:rPr lang="en-US" altLang="en-US" b="1" dirty="0" smtClean="0">
                <a:solidFill>
                  <a:srgbClr val="C00000"/>
                </a:solidFill>
              </a:rPr>
              <a:t>5. They / argue about everything.</a:t>
            </a:r>
            <a:endParaRPr lang="en-US" altLang="en-US" b="1" dirty="0">
              <a:solidFill>
                <a:srgbClr val="C00000"/>
              </a:solidFill>
            </a:endParaRPr>
          </a:p>
        </p:txBody>
      </p:sp>
      <p:sp>
        <p:nvSpPr>
          <p:cNvPr id="7" name="Text Placeholder 6"/>
          <p:cNvSpPr txBox="1">
            <a:spLocks/>
          </p:cNvSpPr>
          <p:nvPr/>
        </p:nvSpPr>
        <p:spPr>
          <a:xfrm>
            <a:off x="4495800" y="1650808"/>
            <a:ext cx="4041775" cy="6508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en-US" sz="3500" dirty="0" smtClean="0">
                <a:solidFill>
                  <a:srgbClr val="CC0066"/>
                </a:solidFill>
              </a:rPr>
              <a:t>Laura</a:t>
            </a:r>
            <a:endParaRPr lang="en-US" altLang="en-US" sz="3500" dirty="0">
              <a:solidFill>
                <a:srgbClr val="CC0066"/>
              </a:solidFill>
            </a:endParaRPr>
          </a:p>
        </p:txBody>
      </p:sp>
      <p:sp>
        <p:nvSpPr>
          <p:cNvPr id="8" name="Content Placeholder 7"/>
          <p:cNvSpPr txBox="1">
            <a:spLocks/>
          </p:cNvSpPr>
          <p:nvPr/>
        </p:nvSpPr>
        <p:spPr>
          <a:xfrm>
            <a:off x="4721352" y="2356298"/>
            <a:ext cx="48768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Tx/>
              <a:buNone/>
            </a:pPr>
            <a:r>
              <a:rPr lang="en-US" altLang="en-US" b="1" dirty="0" smtClean="0">
                <a:solidFill>
                  <a:srgbClr val="006600"/>
                </a:solidFill>
              </a:rPr>
              <a:t>1.She/ go to/ Costa Rica.</a:t>
            </a:r>
          </a:p>
          <a:p>
            <a:pPr marL="514350" indent="-514350">
              <a:buFontTx/>
              <a:buNone/>
            </a:pPr>
            <a:r>
              <a:rPr lang="en-US" altLang="en-US" b="1" dirty="0" smtClean="0">
                <a:solidFill>
                  <a:srgbClr val="C00000"/>
                </a:solidFill>
              </a:rPr>
              <a:t>2. Linda / go with/ her two friends.</a:t>
            </a:r>
          </a:p>
          <a:p>
            <a:pPr marL="514350" indent="-514350">
              <a:buFontTx/>
              <a:buNone/>
            </a:pPr>
            <a:r>
              <a:rPr lang="en-US" altLang="en-US" b="1" dirty="0" smtClean="0">
                <a:solidFill>
                  <a:srgbClr val="CC00CC"/>
                </a:solidFill>
              </a:rPr>
              <a:t>3. She /stay in/ a small house</a:t>
            </a:r>
          </a:p>
          <a:p>
            <a:pPr marL="514350" indent="-514350">
              <a:buFontTx/>
              <a:buNone/>
            </a:pPr>
            <a:r>
              <a:rPr lang="en-US" altLang="en-US" b="1" dirty="0" smtClean="0">
                <a:solidFill>
                  <a:srgbClr val="000066"/>
                </a:solidFill>
              </a:rPr>
              <a:t>4. The weather/ perfect.</a:t>
            </a:r>
          </a:p>
          <a:p>
            <a:pPr marL="514350" indent="-514350">
              <a:buFontTx/>
              <a:buNone/>
            </a:pPr>
            <a:r>
              <a:rPr lang="en-US" altLang="en-US" b="1" dirty="0" smtClean="0">
                <a:solidFill>
                  <a:srgbClr val="C00000"/>
                </a:solidFill>
              </a:rPr>
              <a:t>5. She / cheap / and/ not join / entertainment activities.</a:t>
            </a:r>
          </a:p>
        </p:txBody>
      </p:sp>
    </p:spTree>
    <p:extLst>
      <p:ext uri="{BB962C8B-B14F-4D97-AF65-F5344CB8AC3E}">
        <p14:creationId xmlns:p14="http://schemas.microsoft.com/office/powerpoint/2010/main" val="2480621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251858"/>
              </p:ext>
            </p:extLst>
          </p:nvPr>
        </p:nvGraphicFramePr>
        <p:xfrm>
          <a:off x="228600" y="1309968"/>
          <a:ext cx="8759147" cy="5365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3400"/>
                <a:gridCol w="4415747"/>
              </a:tblGrid>
              <a:tr h="38608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US" sz="2800" b="1" dirty="0" smtClean="0">
                          <a:solidFill>
                            <a:srgbClr val="3333FF"/>
                          </a:solidFill>
                        </a:rPr>
                        <a:t>Joe</a:t>
                      </a:r>
                      <a:endParaRPr lang="en-US" sz="2800" b="1" dirty="0">
                        <a:solidFill>
                          <a:srgbClr val="3333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8608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dirty="0"/>
                    </a:p>
                  </a:txBody>
                  <a:tcPr/>
                </a:tc>
              </a:tr>
              <a:tr h="818869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dirty="0"/>
                    </a:p>
                  </a:txBody>
                  <a:tcPr/>
                </a:tc>
              </a:tr>
              <a:tr h="38608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dirty="0"/>
                    </a:p>
                  </a:txBody>
                  <a:tcPr/>
                </a:tc>
              </a:tr>
              <a:tr h="73152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dirty="0"/>
                    </a:p>
                  </a:txBody>
                  <a:tcPr/>
                </a:tc>
              </a:tr>
              <a:tr h="1589723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itle 8"/>
          <p:cNvSpPr txBox="1">
            <a:spLocks/>
          </p:cNvSpPr>
          <p:nvPr/>
        </p:nvSpPr>
        <p:spPr>
          <a:xfrm>
            <a:off x="2819400" y="177800"/>
            <a:ext cx="3429000" cy="558840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smtClean="0">
                <a:solidFill>
                  <a:srgbClr val="FF0000"/>
                </a:solidFill>
              </a:rPr>
              <a:t>Speaking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600" y="2217141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660066"/>
                </a:solidFill>
              </a:rPr>
              <a:t>1. He went to Thailand. </a:t>
            </a:r>
            <a:endParaRPr lang="en-US" sz="2400" b="1" dirty="0">
              <a:solidFill>
                <a:srgbClr val="660066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0716" y="2247998"/>
            <a:ext cx="4396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C00CC"/>
                </a:solidFill>
              </a:rPr>
              <a:t>1. She went to Costa Rica. </a:t>
            </a:r>
            <a:endParaRPr lang="en-US" sz="2400" b="1" dirty="0">
              <a:solidFill>
                <a:srgbClr val="CC00C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0279" y="2920836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Tx/>
              <a:buNone/>
            </a:pPr>
            <a:r>
              <a:rPr lang="en-US" altLang="en-US" sz="2400" b="1" dirty="0" smtClean="0">
                <a:solidFill>
                  <a:srgbClr val="006600"/>
                </a:solidFill>
              </a:rPr>
              <a:t>2. He went with his girlfriend.</a:t>
            </a:r>
            <a:endParaRPr lang="en-US" altLang="en-US" sz="2400" b="1" dirty="0" smtClean="0">
              <a:solidFill>
                <a:srgbClr val="0066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0279" y="3734194"/>
            <a:ext cx="4381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Tx/>
              <a:buNone/>
            </a:pPr>
            <a:r>
              <a:rPr lang="en-US" altLang="en-US" sz="2400" b="1" dirty="0" smtClean="0">
                <a:solidFill>
                  <a:srgbClr val="CC0066"/>
                </a:solidFill>
              </a:rPr>
              <a:t>3. He stayed in expensive hotels.</a:t>
            </a:r>
            <a:endParaRPr lang="en-US" altLang="en-US" sz="2400" b="1" dirty="0">
              <a:solidFill>
                <a:srgbClr val="CC0066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06650" y="5183187"/>
            <a:ext cx="41954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Tx/>
              <a:buNone/>
            </a:pPr>
            <a:r>
              <a:rPr lang="en-US" altLang="en-US" sz="2400" b="1" dirty="0">
                <a:solidFill>
                  <a:srgbClr val="C00000"/>
                </a:solidFill>
              </a:rPr>
              <a:t>5</a:t>
            </a:r>
            <a:r>
              <a:rPr lang="en-US" altLang="en-US" sz="2400" b="1" dirty="0" smtClean="0">
                <a:solidFill>
                  <a:srgbClr val="C00000"/>
                </a:solidFill>
              </a:rPr>
              <a:t>. </a:t>
            </a:r>
            <a:r>
              <a:rPr lang="en-US" altLang="en-US" sz="2400" b="1" dirty="0" smtClean="0">
                <a:solidFill>
                  <a:srgbClr val="C00000"/>
                </a:solidFill>
              </a:rPr>
              <a:t>She was cheap </a:t>
            </a:r>
            <a:r>
              <a:rPr lang="en-US" altLang="en-US" sz="2400" b="1" dirty="0" smtClean="0">
                <a:solidFill>
                  <a:srgbClr val="0070C0"/>
                </a:solidFill>
              </a:rPr>
              <a:t>and </a:t>
            </a:r>
            <a:r>
              <a:rPr lang="en-US" altLang="en-US" sz="2400" b="1" dirty="0" smtClean="0">
                <a:solidFill>
                  <a:srgbClr val="002060"/>
                </a:solidFill>
              </a:rPr>
              <a:t>didn’t join in any entertainment activities.</a:t>
            </a:r>
            <a:endParaRPr lang="en-US" altLang="en-US" sz="2400" b="1" dirty="0">
              <a:solidFill>
                <a:srgbClr val="00206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9424" y="4340128"/>
            <a:ext cx="4038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buFontTx/>
              <a:buNone/>
            </a:pPr>
            <a:r>
              <a:rPr lang="en-US" altLang="en-US" sz="2400" b="1" dirty="0" smtClean="0">
                <a:solidFill>
                  <a:srgbClr val="3333FF"/>
                </a:solidFill>
              </a:rPr>
              <a:t>4. The weather was beautiful.</a:t>
            </a:r>
            <a:endParaRPr lang="en-US" altLang="en-US" sz="2400" b="1" dirty="0" smtClean="0">
              <a:solidFill>
                <a:srgbClr val="3333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0389" y="5200793"/>
            <a:ext cx="45392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buFontTx/>
              <a:buNone/>
            </a:pPr>
            <a:r>
              <a:rPr lang="en-US" altLang="en-US" sz="2400" b="1" dirty="0" smtClean="0">
                <a:solidFill>
                  <a:srgbClr val="CC00CC"/>
                </a:solidFill>
              </a:rPr>
              <a:t>5. They argued about everything.</a:t>
            </a:r>
            <a:endParaRPr lang="en-US" altLang="en-US" sz="2400" b="1" dirty="0" smtClean="0">
              <a:solidFill>
                <a:srgbClr val="CC00CC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87005" y="2758928"/>
            <a:ext cx="45532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Tx/>
              <a:buNone/>
            </a:pPr>
            <a:r>
              <a:rPr lang="en-US" altLang="en-US" sz="2400" b="1" dirty="0" smtClean="0">
                <a:solidFill>
                  <a:srgbClr val="3333FF"/>
                </a:solidFill>
              </a:rPr>
              <a:t>2. Linda went with her two friends.</a:t>
            </a:r>
            <a:endParaRPr lang="en-US" altLang="en-US" sz="2400" b="1" dirty="0">
              <a:solidFill>
                <a:srgbClr val="3333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16996" y="3706449"/>
            <a:ext cx="41954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Tx/>
              <a:buNone/>
            </a:pPr>
            <a:r>
              <a:rPr lang="en-US" altLang="en-US" sz="2400" b="1" dirty="0">
                <a:solidFill>
                  <a:srgbClr val="006600"/>
                </a:solidFill>
              </a:rPr>
              <a:t>3</a:t>
            </a:r>
            <a:r>
              <a:rPr lang="en-US" altLang="en-US" sz="2400" b="1" dirty="0" smtClean="0">
                <a:solidFill>
                  <a:srgbClr val="006600"/>
                </a:solidFill>
              </a:rPr>
              <a:t>. She stayed in a small house.</a:t>
            </a:r>
            <a:endParaRPr lang="en-US" altLang="en-US" sz="2400" b="1" dirty="0">
              <a:solidFill>
                <a:srgbClr val="0066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616996" y="4413448"/>
            <a:ext cx="46173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Tx/>
              <a:buNone/>
            </a:pPr>
            <a:r>
              <a:rPr lang="en-US" altLang="en-US" sz="2400" b="1" dirty="0">
                <a:solidFill>
                  <a:srgbClr val="660066"/>
                </a:solidFill>
              </a:rPr>
              <a:t>4</a:t>
            </a:r>
            <a:r>
              <a:rPr lang="en-US" altLang="en-US" sz="2400" b="1" dirty="0" smtClean="0">
                <a:solidFill>
                  <a:srgbClr val="660066"/>
                </a:solidFill>
              </a:rPr>
              <a:t>. The weather was perfect.</a:t>
            </a:r>
            <a:endParaRPr lang="en-US" altLang="en-US" sz="2400" b="1" dirty="0">
              <a:solidFill>
                <a:srgbClr val="660066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043945" y="1500067"/>
            <a:ext cx="114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Tx/>
              <a:buNone/>
            </a:pPr>
            <a:r>
              <a:rPr lang="en-US" altLang="en-US" sz="2800" b="1" dirty="0" smtClean="0">
                <a:solidFill>
                  <a:srgbClr val="C00000"/>
                </a:solidFill>
              </a:rPr>
              <a:t>Laura</a:t>
            </a:r>
            <a:endParaRPr lang="en-US" altLang="en-US" sz="2800" b="1" dirty="0">
              <a:solidFill>
                <a:srgbClr val="C00000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033"/>
            <a:ext cx="1600199" cy="101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4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914400" y="381000"/>
            <a:ext cx="70104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5000" b="1">
                <a:solidFill>
                  <a:srgbClr val="FF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b. Speaking</a:t>
            </a:r>
          </a:p>
        </p:txBody>
      </p:sp>
      <p:sp>
        <p:nvSpPr>
          <p:cNvPr id="5" name="Text Box 49"/>
          <p:cNvSpPr txBox="1">
            <a:spLocks noChangeArrowheads="1"/>
          </p:cNvSpPr>
          <p:nvPr/>
        </p:nvSpPr>
        <p:spPr bwMode="auto">
          <a:xfrm>
            <a:off x="685800" y="1371600"/>
            <a:ext cx="8229600" cy="418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dirty="0">
                <a:solidFill>
                  <a:srgbClr val="3333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1. Where did he/she go on vacation ?</a:t>
            </a:r>
          </a:p>
          <a:p>
            <a:pPr algn="just" eaLnBrk="1" hangingPunct="1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dirty="0">
                <a:solidFill>
                  <a:srgbClr val="3333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2. Who did he/she go with ?</a:t>
            </a:r>
          </a:p>
          <a:p>
            <a:pPr algn="just" eaLnBrk="1" hangingPunct="1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dirty="0">
                <a:solidFill>
                  <a:srgbClr val="3333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3. Where did he/she stay ?</a:t>
            </a:r>
          </a:p>
          <a:p>
            <a:pPr algn="just" eaLnBrk="1" hangingPunct="1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dirty="0">
                <a:solidFill>
                  <a:srgbClr val="3333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4. What was the weather like ?</a:t>
            </a:r>
          </a:p>
          <a:p>
            <a:pPr eaLnBrk="1" hangingPunct="1">
              <a:spcBef>
                <a:spcPct val="50000"/>
              </a:spcBef>
              <a:buClr>
                <a:srgbClr val="FF0000"/>
              </a:buClr>
              <a:buFontTx/>
              <a:buNone/>
            </a:pPr>
            <a:r>
              <a:rPr lang="en-US" altLang="en-US" sz="3800" dirty="0" smtClean="0">
                <a:solidFill>
                  <a:srgbClr val="3333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5. </a:t>
            </a:r>
            <a:r>
              <a:rPr lang="en-US" altLang="en-US" sz="3800" dirty="0">
                <a:solidFill>
                  <a:srgbClr val="3333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Why didn’t he/she enjoy the vacation ?</a:t>
            </a:r>
          </a:p>
        </p:txBody>
      </p:sp>
      <p:pic>
        <p:nvPicPr>
          <p:cNvPr id="6" name="track 20,2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6324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830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228600"/>
            <a:ext cx="91440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800" b="1" smtClean="0">
                <a:solidFill>
                  <a:srgbClr val="3333FF"/>
                </a:solidFill>
              </a:rPr>
              <a:t>  </a:t>
            </a:r>
            <a:r>
              <a:rPr lang="en-US" altLang="en-US" sz="4800" b="1" smtClean="0">
                <a:solidFill>
                  <a:srgbClr val="FF0000"/>
                </a:solidFill>
              </a:rPr>
              <a:t>Answer the questions</a:t>
            </a:r>
            <a:endParaRPr lang="en-US" altLang="en-US" sz="4800" b="1">
              <a:solidFill>
                <a:srgbClr val="FF0000"/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52400" y="2209800"/>
            <a:ext cx="88392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endParaRPr lang="en-US" altLang="en-US" sz="2800">
              <a:solidFill>
                <a:srgbClr val="CC33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80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57200" y="2590800"/>
            <a:ext cx="8686800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720725" indent="-720725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en-US" b="1" dirty="0">
                <a:solidFill>
                  <a:srgbClr val="99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 </a:t>
            </a:r>
            <a:r>
              <a:rPr lang="en-US" altLang="en-US" sz="4500" b="1" dirty="0">
                <a:solidFill>
                  <a:srgbClr val="CC009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He stayed in </a:t>
            </a:r>
            <a:r>
              <a:rPr lang="en-US" altLang="en-US" sz="4500" b="1" dirty="0" smtClean="0">
                <a:solidFill>
                  <a:srgbClr val="CC009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expensive hotels</a:t>
            </a:r>
            <a:r>
              <a:rPr lang="en-US" altLang="en-US" sz="4500" b="1" dirty="0">
                <a:solidFill>
                  <a:srgbClr val="CC009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.</a:t>
            </a:r>
            <a:endParaRPr lang="en-US" altLang="en-US" sz="4500" b="1" dirty="0">
              <a:solidFill>
                <a:srgbClr val="CC009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" name="Picture 8" descr="hand_thumbs_up_sx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0" y="6191250"/>
            <a:ext cx="6667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4"/>
          <p:cNvSpPr txBox="1">
            <a:spLocks/>
          </p:cNvSpPr>
          <p:nvPr/>
        </p:nvSpPr>
        <p:spPr>
          <a:xfrm>
            <a:off x="381000" y="167640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US" sz="4000" b="1" smtClean="0">
                <a:solidFill>
                  <a:srgbClr val="333399"/>
                </a:solidFill>
                <a:cs typeface="Arial" panose="020B0604020202020204" pitchFamily="34" charset="0"/>
              </a:rPr>
              <a:t>    3. Where did he/she stay ?</a:t>
            </a:r>
            <a:endParaRPr lang="en-US" altLang="en-US" sz="4000" b="1" smtClean="0">
              <a:solidFill>
                <a:srgbClr val="333399"/>
              </a:solidFill>
            </a:endParaRPr>
          </a:p>
          <a:p>
            <a:pPr>
              <a:buFontTx/>
              <a:buNone/>
            </a:pPr>
            <a:endParaRPr lang="en-US" altLang="en-US" sz="4000" b="1" dirty="0"/>
          </a:p>
        </p:txBody>
      </p:sp>
      <p:pic>
        <p:nvPicPr>
          <p:cNvPr id="9" name="Picture 7" descr="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3657283"/>
            <a:ext cx="8153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672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0" y="0"/>
            <a:ext cx="91440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000" smtClean="0">
                <a:solidFill>
                  <a:srgbClr val="CC0000"/>
                </a:solidFill>
              </a:rPr>
              <a:t>Activity 3: </a:t>
            </a:r>
            <a:r>
              <a:rPr lang="en-US" altLang="en-US" sz="3000" smtClean="0">
                <a:solidFill>
                  <a:srgbClr val="FF0000"/>
                </a:solidFill>
              </a:rPr>
              <a:t>Match the words of column A with the words of column B</a:t>
            </a:r>
            <a:endParaRPr lang="en-US" altLang="en-US" sz="3000" dirty="0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 txBox="1">
            <a:spLocks/>
          </p:cNvSpPr>
          <p:nvPr/>
        </p:nvSpPr>
        <p:spPr>
          <a:xfrm>
            <a:off x="277813" y="1123950"/>
            <a:ext cx="3124200" cy="571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US" sz="3500" smtClean="0">
                <a:solidFill>
                  <a:srgbClr val="00CC00"/>
                </a:solidFill>
              </a:rPr>
              <a:t>       </a:t>
            </a:r>
            <a:r>
              <a:rPr lang="en-US" altLang="en-US" sz="3500" b="1" smtClean="0">
                <a:solidFill>
                  <a:srgbClr val="00CC00"/>
                </a:solidFill>
              </a:rPr>
              <a:t>A 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0000CC"/>
                </a:solidFill>
              </a:rPr>
              <a:t>1. hostel</a:t>
            </a:r>
            <a:r>
              <a:rPr lang="en-US" altLang="en-US" sz="3000" smtClean="0">
                <a:solidFill>
                  <a:srgbClr val="FF0000"/>
                </a:solidFill>
              </a:rPr>
              <a:t>  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00B050"/>
                </a:solidFill>
              </a:rPr>
              <a:t>2. atmosphere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0000CC"/>
                </a:solidFill>
              </a:rPr>
              <a:t>3. flirt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C00000"/>
                </a:solidFill>
              </a:rPr>
              <a:t>4. view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CC00CC"/>
                </a:solidFill>
              </a:rPr>
              <a:t>5. feel sorry for 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CC00CC"/>
                </a:solidFill>
              </a:rPr>
              <a:t>somebody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0000CC"/>
                </a:solidFill>
              </a:rPr>
              <a:t>6. break up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00B050"/>
                </a:solidFill>
              </a:rPr>
              <a:t>7. disaster</a:t>
            </a:r>
            <a:endParaRPr lang="en-US" altLang="en-US" sz="3000" dirty="0">
              <a:solidFill>
                <a:srgbClr val="00B050"/>
              </a:solidFill>
            </a:endParaRPr>
          </a:p>
        </p:txBody>
      </p:sp>
      <p:sp>
        <p:nvSpPr>
          <p:cNvPr id="6" name="Content Placeholder 5"/>
          <p:cNvSpPr txBox="1">
            <a:spLocks/>
          </p:cNvSpPr>
          <p:nvPr/>
        </p:nvSpPr>
        <p:spPr>
          <a:xfrm>
            <a:off x="3352800" y="1143000"/>
            <a:ext cx="5791200" cy="5715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  <a:defRPr/>
            </a:pPr>
            <a:r>
              <a:rPr lang="en-US" sz="3500" smtClean="0">
                <a:solidFill>
                  <a:srgbClr val="00CC00"/>
                </a:solidFill>
              </a:rPr>
              <a:t>B</a:t>
            </a:r>
          </a:p>
          <a:p>
            <a:pPr marL="514350" indent="-514350">
              <a:buFontTx/>
              <a:buAutoNum type="alphaLcPeriod"/>
              <a:defRPr/>
            </a:pPr>
            <a:r>
              <a:rPr lang="en-US" sz="2400" b="1" smtClean="0">
                <a:solidFill>
                  <a:srgbClr val="00B050"/>
                </a:solidFill>
              </a:rPr>
              <a:t>chat somebody up</a:t>
            </a:r>
          </a:p>
          <a:p>
            <a:pPr marL="514350" indent="-514350">
              <a:buFontTx/>
              <a:buAutoNum type="alphaLcPeriod"/>
              <a:defRPr/>
            </a:pPr>
            <a:r>
              <a:rPr lang="en-US" sz="2400" b="1" smtClean="0">
                <a:solidFill>
                  <a:srgbClr val="CC00CC"/>
                </a:solidFill>
              </a:rPr>
              <a:t>an unexpected event </a:t>
            </a:r>
          </a:p>
          <a:p>
            <a:pPr marL="514350" indent="-514350">
              <a:buFontTx/>
              <a:buNone/>
              <a:defRPr/>
            </a:pPr>
            <a:r>
              <a:rPr lang="en-US" sz="2400" b="1" smtClean="0">
                <a:solidFill>
                  <a:srgbClr val="CC00CC"/>
                </a:solidFill>
              </a:rPr>
              <a:t>(a very bad accident, </a:t>
            </a:r>
          </a:p>
          <a:p>
            <a:pPr marL="514350" indent="-514350">
              <a:buFontTx/>
              <a:buNone/>
              <a:defRPr/>
            </a:pPr>
            <a:r>
              <a:rPr lang="en-US" sz="2400" b="1" smtClean="0">
                <a:solidFill>
                  <a:srgbClr val="CC00CC"/>
                </a:solidFill>
              </a:rPr>
              <a:t>a flood or fire) causes a lot of damage</a:t>
            </a:r>
          </a:p>
          <a:p>
            <a:pPr marL="514350" indent="-514350">
              <a:buFontTx/>
              <a:buNone/>
              <a:defRPr/>
            </a:pPr>
            <a:r>
              <a:rPr lang="en-US" sz="2400" b="1" smtClean="0">
                <a:solidFill>
                  <a:srgbClr val="00B050"/>
                </a:solidFill>
              </a:rPr>
              <a:t>c. a building that provides cheap accommodation and meal to students or travelers</a:t>
            </a:r>
          </a:p>
          <a:p>
            <a:pPr>
              <a:buFontTx/>
              <a:buNone/>
              <a:defRPr/>
            </a:pPr>
            <a:r>
              <a:rPr lang="en-US" sz="2400" b="1" smtClean="0">
                <a:solidFill>
                  <a:srgbClr val="CC00CC"/>
                </a:solidFill>
              </a:rPr>
              <a:t>d. end a relationship </a:t>
            </a:r>
          </a:p>
          <a:p>
            <a:pPr>
              <a:buFontTx/>
              <a:buNone/>
              <a:defRPr/>
            </a:pPr>
            <a:r>
              <a:rPr lang="en-US" sz="2400" b="1" smtClean="0">
                <a:solidFill>
                  <a:srgbClr val="660066"/>
                </a:solidFill>
              </a:rPr>
              <a:t>e. sight</a:t>
            </a:r>
          </a:p>
          <a:p>
            <a:pPr>
              <a:buFontTx/>
              <a:buNone/>
              <a:defRPr/>
            </a:pPr>
            <a:r>
              <a:rPr lang="en-US" sz="2400" b="1" smtClean="0">
                <a:solidFill>
                  <a:srgbClr val="CC00CC"/>
                </a:solidFill>
              </a:rPr>
              <a:t>f. feel pity or sympathy for somebody</a:t>
            </a:r>
          </a:p>
          <a:p>
            <a:pPr>
              <a:buFontTx/>
              <a:buNone/>
              <a:defRPr/>
            </a:pPr>
            <a:r>
              <a:rPr lang="en-US" sz="2400" b="1" smtClean="0">
                <a:solidFill>
                  <a:srgbClr val="3333FF"/>
                </a:solidFill>
              </a:rPr>
              <a:t>g. the air around a place.</a:t>
            </a:r>
          </a:p>
          <a:p>
            <a:pPr marL="514350" indent="-514350">
              <a:buFontTx/>
              <a:buNone/>
              <a:defRPr/>
            </a:pPr>
            <a:endParaRPr lang="en-US" sz="2000" dirty="0">
              <a:solidFill>
                <a:srgbClr val="0070C0"/>
              </a:solidFill>
            </a:endParaRPr>
          </a:p>
        </p:txBody>
      </p:sp>
      <p:cxnSp>
        <p:nvCxnSpPr>
          <p:cNvPr id="7" name="Straight Arrow Connector 10"/>
          <p:cNvCxnSpPr>
            <a:cxnSpLocks noChangeShapeType="1"/>
          </p:cNvCxnSpPr>
          <p:nvPr/>
        </p:nvCxnSpPr>
        <p:spPr bwMode="auto">
          <a:xfrm>
            <a:off x="1846263" y="2106613"/>
            <a:ext cx="1638300" cy="1562100"/>
          </a:xfrm>
          <a:prstGeom prst="straightConnector1">
            <a:avLst/>
          </a:prstGeom>
          <a:noFill/>
          <a:ln w="25400" cap="sq" algn="ctr">
            <a:solidFill>
              <a:srgbClr val="002060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Straight Arrow Connector 15"/>
          <p:cNvCxnSpPr>
            <a:cxnSpLocks noChangeShapeType="1"/>
          </p:cNvCxnSpPr>
          <p:nvPr/>
        </p:nvCxnSpPr>
        <p:spPr bwMode="auto">
          <a:xfrm>
            <a:off x="1471613" y="2811463"/>
            <a:ext cx="1930400" cy="3454400"/>
          </a:xfrm>
          <a:prstGeom prst="straightConnector1">
            <a:avLst/>
          </a:prstGeom>
          <a:noFill/>
          <a:ln w="25400" cap="sq" algn="ctr">
            <a:solidFill>
              <a:srgbClr val="002060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Straight Arrow Connector 17"/>
          <p:cNvCxnSpPr>
            <a:cxnSpLocks noChangeShapeType="1"/>
          </p:cNvCxnSpPr>
          <p:nvPr/>
        </p:nvCxnSpPr>
        <p:spPr bwMode="auto">
          <a:xfrm flipV="1">
            <a:off x="1371600" y="2057400"/>
            <a:ext cx="1981200" cy="1143000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Straight Arrow Connector 19"/>
          <p:cNvCxnSpPr>
            <a:cxnSpLocks noChangeShapeType="1"/>
          </p:cNvCxnSpPr>
          <p:nvPr/>
        </p:nvCxnSpPr>
        <p:spPr bwMode="auto">
          <a:xfrm>
            <a:off x="1535113" y="3813175"/>
            <a:ext cx="1866900" cy="1570038"/>
          </a:xfrm>
          <a:prstGeom prst="straightConnector1">
            <a:avLst/>
          </a:prstGeom>
          <a:noFill/>
          <a:ln w="25400" cap="sq" algn="ctr">
            <a:solidFill>
              <a:srgbClr val="FF0000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Straight Arrow Connector 21"/>
          <p:cNvCxnSpPr>
            <a:cxnSpLocks noChangeShapeType="1"/>
          </p:cNvCxnSpPr>
          <p:nvPr/>
        </p:nvCxnSpPr>
        <p:spPr bwMode="auto">
          <a:xfrm>
            <a:off x="1676400" y="4406900"/>
            <a:ext cx="1676400" cy="1403350"/>
          </a:xfrm>
          <a:prstGeom prst="straightConnector1">
            <a:avLst/>
          </a:prstGeom>
          <a:noFill/>
          <a:ln w="25400" cap="sq" algn="ctr">
            <a:solidFill>
              <a:srgbClr val="CC0066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Arrow Connector 23"/>
          <p:cNvCxnSpPr>
            <a:cxnSpLocks noChangeShapeType="1"/>
          </p:cNvCxnSpPr>
          <p:nvPr/>
        </p:nvCxnSpPr>
        <p:spPr bwMode="auto">
          <a:xfrm flipV="1">
            <a:off x="1282700" y="2514600"/>
            <a:ext cx="2146300" cy="3295650"/>
          </a:xfrm>
          <a:prstGeom prst="straightConnector1">
            <a:avLst/>
          </a:prstGeom>
          <a:noFill/>
          <a:ln w="25400" cap="sq" algn="ctr">
            <a:solidFill>
              <a:srgbClr val="006600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Straight Arrow Connector 26"/>
          <p:cNvCxnSpPr>
            <a:cxnSpLocks noChangeShapeType="1"/>
          </p:cNvCxnSpPr>
          <p:nvPr/>
        </p:nvCxnSpPr>
        <p:spPr bwMode="auto">
          <a:xfrm flipV="1">
            <a:off x="2362200" y="4959350"/>
            <a:ext cx="1039813" cy="423863"/>
          </a:xfrm>
          <a:prstGeom prst="straightConnector1">
            <a:avLst/>
          </a:prstGeom>
          <a:noFill/>
          <a:ln w="25400" cap="sq" algn="ctr">
            <a:solidFill>
              <a:srgbClr val="006600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19093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749808" y="427038"/>
            <a:ext cx="82296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000" b="1" dirty="0" smtClean="0">
                <a:solidFill>
                  <a:srgbClr val="FF0000"/>
                </a:solidFill>
              </a:rPr>
              <a:t/>
            </a:r>
            <a:br>
              <a:rPr lang="en-US" altLang="en-US" sz="3000" b="1" dirty="0" smtClean="0">
                <a:solidFill>
                  <a:srgbClr val="FF0000"/>
                </a:solidFill>
              </a:rPr>
            </a:br>
            <a:r>
              <a:rPr lang="en-US" altLang="en-US" sz="11200" b="1" dirty="0" smtClean="0">
                <a:solidFill>
                  <a:srgbClr val="FF0000"/>
                </a:solidFill>
                <a:latin typeface="+mn-lt"/>
              </a:rPr>
              <a:t>TASK 3:   Fill in the blanks with the words given</a:t>
            </a:r>
            <a:r>
              <a:rPr lang="en-US" altLang="en-US" sz="11200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en-US" altLang="en-US" sz="11200" dirty="0" smtClean="0">
                <a:solidFill>
                  <a:srgbClr val="FF0000"/>
                </a:solidFill>
                <a:latin typeface="+mn-lt"/>
              </a:rPr>
            </a:br>
            <a:endParaRPr lang="en-US" altLang="en-US" sz="112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Rectangle 8"/>
          <p:cNvSpPr txBox="1">
            <a:spLocks noChangeArrowheads="1"/>
          </p:cNvSpPr>
          <p:nvPr/>
        </p:nvSpPr>
        <p:spPr>
          <a:xfrm>
            <a:off x="304800" y="3124200"/>
            <a:ext cx="8534400" cy="45148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Tx/>
              <a:buNone/>
            </a:pPr>
            <a:r>
              <a:rPr lang="en-US" altLang="en-US" sz="2500" smtClean="0"/>
              <a:t>		</a:t>
            </a:r>
            <a:r>
              <a:rPr lang="en-US" altLang="en-US" sz="2700" smtClean="0">
                <a:solidFill>
                  <a:srgbClr val="FF0066"/>
                </a:solidFill>
              </a:rPr>
              <a:t>Last spring, Laura went on vacation to Costa Rica for a </a:t>
            </a:r>
            <a:r>
              <a:rPr lang="en-US" altLang="en-US" sz="2700" b="1" smtClean="0">
                <a:solidFill>
                  <a:srgbClr val="FF0066"/>
                </a:solidFill>
              </a:rPr>
              <a:t>(1)________. </a:t>
            </a:r>
          </a:p>
          <a:p>
            <a:pPr algn="just">
              <a:buFontTx/>
              <a:buNone/>
            </a:pPr>
            <a:r>
              <a:rPr lang="en-US" altLang="en-US" sz="2700" b="1" smtClean="0">
                <a:solidFill>
                  <a:srgbClr val="FF0066"/>
                </a:solidFill>
              </a:rPr>
              <a:t>		</a:t>
            </a:r>
            <a:r>
              <a:rPr lang="en-US" altLang="en-US" sz="2700" smtClean="0">
                <a:solidFill>
                  <a:srgbClr val="FF0066"/>
                </a:solidFill>
              </a:rPr>
              <a:t>The place where she stayed was a small house with a fantastic </a:t>
            </a:r>
            <a:r>
              <a:rPr lang="en-US" altLang="en-US" sz="2700" b="1" smtClean="0">
                <a:solidFill>
                  <a:srgbClr val="FF0066"/>
                </a:solidFill>
              </a:rPr>
              <a:t>(2)________ </a:t>
            </a:r>
            <a:r>
              <a:rPr lang="en-US" altLang="en-US" sz="2700" smtClean="0">
                <a:solidFill>
                  <a:srgbClr val="FF0066"/>
                </a:solidFill>
              </a:rPr>
              <a:t>of the ocean.</a:t>
            </a:r>
            <a:r>
              <a:rPr lang="en-US" altLang="en-US" sz="2700" b="1" smtClean="0">
                <a:solidFill>
                  <a:srgbClr val="FF0066"/>
                </a:solidFill>
              </a:rPr>
              <a:t> </a:t>
            </a:r>
            <a:r>
              <a:rPr lang="en-US" altLang="en-US" sz="2700" smtClean="0">
                <a:solidFill>
                  <a:srgbClr val="FF0066"/>
                </a:solidFill>
              </a:rPr>
              <a:t>She</a:t>
            </a:r>
            <a:r>
              <a:rPr lang="en-US" altLang="en-US" sz="2700" b="1" smtClean="0">
                <a:solidFill>
                  <a:srgbClr val="FF0066"/>
                </a:solidFill>
              </a:rPr>
              <a:t> </a:t>
            </a:r>
            <a:r>
              <a:rPr lang="en-US" altLang="en-US" sz="2700" smtClean="0">
                <a:solidFill>
                  <a:srgbClr val="FF0066"/>
                </a:solidFill>
              </a:rPr>
              <a:t>went with her friends, Isabelle and Linda. Her vacation became  a </a:t>
            </a:r>
            <a:r>
              <a:rPr lang="en-US" altLang="en-US" sz="2700" b="1" smtClean="0">
                <a:solidFill>
                  <a:srgbClr val="FF0066"/>
                </a:solidFill>
              </a:rPr>
              <a:t>(3)________ </a:t>
            </a:r>
            <a:r>
              <a:rPr lang="en-US" altLang="en-US" sz="2700" smtClean="0">
                <a:solidFill>
                  <a:srgbClr val="FF0066"/>
                </a:solidFill>
              </a:rPr>
              <a:t>because Linda was</a:t>
            </a:r>
            <a:r>
              <a:rPr lang="en-US" altLang="en-US" sz="2700" b="1" smtClean="0">
                <a:solidFill>
                  <a:srgbClr val="FF0066"/>
                </a:solidFill>
              </a:rPr>
              <a:t>(4)_________. </a:t>
            </a:r>
            <a:r>
              <a:rPr lang="en-US" altLang="en-US" sz="2700" smtClean="0">
                <a:solidFill>
                  <a:srgbClr val="FF0066"/>
                </a:solidFill>
              </a:rPr>
              <a:t>Linda was  not poor, but she didn’t want to </a:t>
            </a:r>
            <a:r>
              <a:rPr lang="en-US" altLang="en-US" sz="2700" b="1" smtClean="0">
                <a:solidFill>
                  <a:srgbClr val="FF0066"/>
                </a:solidFill>
              </a:rPr>
              <a:t>(5)______________ . </a:t>
            </a:r>
          </a:p>
          <a:p>
            <a:pPr algn="just">
              <a:buFontTx/>
              <a:buNone/>
            </a:pPr>
            <a:r>
              <a:rPr lang="en-US" altLang="en-US" sz="3000" smtClean="0"/>
              <a:t>		</a:t>
            </a:r>
          </a:p>
          <a:p>
            <a:pPr algn="just">
              <a:buFontTx/>
              <a:buNone/>
            </a:pPr>
            <a:endParaRPr lang="en-US" altLang="en-US" sz="2500" b="1" i="1">
              <a:solidFill>
                <a:srgbClr val="CC00CC"/>
              </a:solidFill>
              <a:cs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81000" y="1219200"/>
            <a:ext cx="8305800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rgbClr val="C00000"/>
                </a:solidFill>
                <a:latin typeface="Times New Roman" panose="02020603050405020304" pitchFamily="18" charset="0"/>
              </a:rPr>
              <a:t>cheap </a:t>
            </a:r>
            <a:r>
              <a:rPr lang="en-US" altLang="en-US">
                <a:solidFill>
                  <a:srgbClr val="3333FF"/>
                </a:solidFill>
                <a:latin typeface="Times New Roman" panose="02020603050405020304" pitchFamily="18" charset="0"/>
              </a:rPr>
              <a:t>            zipline tour         </a:t>
            </a:r>
            <a:r>
              <a:rPr lang="en-US" altLang="en-US">
                <a:solidFill>
                  <a:srgbClr val="7030A0"/>
                </a:solidFill>
                <a:latin typeface="Times New Roman" panose="02020603050405020304" pitchFamily="18" charset="0"/>
              </a:rPr>
              <a:t>week  </a:t>
            </a:r>
            <a:r>
              <a:rPr lang="en-US" altLang="en-US">
                <a:solidFill>
                  <a:srgbClr val="3333FF"/>
                </a:solidFill>
                <a:latin typeface="Times New Roman" panose="02020603050405020304" pitchFamily="18" charset="0"/>
              </a:rPr>
              <a:t>          </a:t>
            </a:r>
            <a:r>
              <a:rPr lang="en-US" altLang="en-US">
                <a:solidFill>
                  <a:srgbClr val="00B050"/>
                </a:solidFill>
                <a:latin typeface="Times New Roman" panose="02020603050405020304" pitchFamily="18" charset="0"/>
              </a:rPr>
              <a:t>snack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rgbClr val="3333FF"/>
                </a:solidFill>
                <a:latin typeface="Times New Roman" panose="02020603050405020304" pitchFamily="18" charset="0"/>
              </a:rPr>
              <a:t>disaster 	        </a:t>
            </a:r>
            <a:r>
              <a:rPr lang="en-US" altLang="en-US">
                <a:solidFill>
                  <a:srgbClr val="00B050"/>
                </a:solidFill>
                <a:latin typeface="Times New Roman" panose="02020603050405020304" pitchFamily="18" charset="0"/>
              </a:rPr>
              <a:t>sandwich  </a:t>
            </a:r>
            <a:r>
              <a:rPr lang="en-US" altLang="en-US">
                <a:solidFill>
                  <a:srgbClr val="3333FF"/>
                </a:solidFill>
                <a:latin typeface="Times New Roman" panose="02020603050405020304" pitchFamily="18" charset="0"/>
              </a:rPr>
              <a:t>       birthday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rgbClr val="C00000"/>
                </a:solidFill>
                <a:latin typeface="Times New Roman" panose="02020603050405020304" pitchFamily="18" charset="0"/>
              </a:rPr>
              <a:t>pay for anything</a:t>
            </a:r>
            <a:r>
              <a:rPr lang="en-US" altLang="en-US">
                <a:solidFill>
                  <a:srgbClr val="3333FF"/>
                </a:solidFill>
                <a:latin typeface="Times New Roman" panose="02020603050405020304" pitchFamily="18" charset="0"/>
              </a:rPr>
              <a:t>	      view         </a:t>
            </a:r>
            <a:r>
              <a:rPr lang="en-US" altLang="en-US">
                <a:solidFill>
                  <a:srgbClr val="000066"/>
                </a:solidFill>
                <a:latin typeface="Times New Roman" panose="02020603050405020304" pitchFamily="18" charset="0"/>
              </a:rPr>
              <a:t>expensive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latin typeface="Times New Roman" panose="02020603050405020304" pitchFamily="18" charset="0"/>
              </a:rPr>
              <a:t>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739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/>
          </p:cNvSpPr>
          <p:nvPr/>
        </p:nvSpPr>
        <p:spPr>
          <a:xfrm>
            <a:off x="0" y="0"/>
            <a:ext cx="91440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000" b="1" smtClean="0">
                <a:solidFill>
                  <a:srgbClr val="3333CC"/>
                </a:solidFill>
              </a:rPr>
              <a:t>Activity 3</a:t>
            </a:r>
            <a:r>
              <a:rPr lang="en-US" altLang="en-US" sz="3000" b="1" smtClean="0">
                <a:solidFill>
                  <a:srgbClr val="CC0000"/>
                </a:solidFill>
              </a:rPr>
              <a:t>: </a:t>
            </a:r>
            <a:r>
              <a:rPr lang="en-US" altLang="en-US" sz="3000" b="1" smtClean="0">
                <a:solidFill>
                  <a:srgbClr val="FF0000"/>
                </a:solidFill>
              </a:rPr>
              <a:t>Match the words of column A with the   words of column B</a:t>
            </a:r>
            <a:endParaRPr lang="en-US" altLang="en-US" sz="3000" b="1">
              <a:solidFill>
                <a:srgbClr val="FF0000"/>
              </a:solidFill>
            </a:endParaRPr>
          </a:p>
        </p:txBody>
      </p:sp>
      <p:sp>
        <p:nvSpPr>
          <p:cNvPr id="5" name="Content Placeholder 4"/>
          <p:cNvSpPr txBox="1">
            <a:spLocks/>
          </p:cNvSpPr>
          <p:nvPr/>
        </p:nvSpPr>
        <p:spPr>
          <a:xfrm>
            <a:off x="304800" y="1143000"/>
            <a:ext cx="3124200" cy="571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US" sz="3500" smtClean="0">
                <a:solidFill>
                  <a:srgbClr val="00CC00"/>
                </a:solidFill>
              </a:rPr>
              <a:t>       </a:t>
            </a:r>
            <a:r>
              <a:rPr lang="en-US" altLang="en-US" sz="3800" b="1" smtClean="0">
                <a:solidFill>
                  <a:srgbClr val="00CC00"/>
                </a:solidFill>
              </a:rPr>
              <a:t>A</a:t>
            </a:r>
            <a:r>
              <a:rPr lang="en-US" altLang="en-US" sz="3500" b="1" smtClean="0">
                <a:solidFill>
                  <a:srgbClr val="00CC00"/>
                </a:solidFill>
              </a:rPr>
              <a:t> 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E50B78"/>
                </a:solidFill>
              </a:rPr>
              <a:t>1. hostel (n) 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E50B78"/>
                </a:solidFill>
              </a:rPr>
              <a:t>2. atmosphere(n) 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E50B78"/>
                </a:solidFill>
              </a:rPr>
              <a:t>3. flirt (v)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E50B78"/>
                </a:solidFill>
              </a:rPr>
              <a:t>4. view (n)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E50B78"/>
                </a:solidFill>
              </a:rPr>
              <a:t>5. feel sorry for 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E50B78"/>
                </a:solidFill>
              </a:rPr>
              <a:t>somebody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E50B78"/>
                </a:solidFill>
              </a:rPr>
              <a:t>6. break up (v)</a:t>
            </a:r>
          </a:p>
          <a:p>
            <a:pPr>
              <a:buFontTx/>
              <a:buNone/>
            </a:pPr>
            <a:r>
              <a:rPr lang="en-US" altLang="en-US" sz="3000" smtClean="0">
                <a:solidFill>
                  <a:srgbClr val="E50B78"/>
                </a:solidFill>
              </a:rPr>
              <a:t>7. disaster (n)</a:t>
            </a:r>
            <a:endParaRPr lang="en-US" altLang="en-US" sz="3000" dirty="0">
              <a:solidFill>
                <a:srgbClr val="E50B78"/>
              </a:solidFill>
            </a:endParaRPr>
          </a:p>
        </p:txBody>
      </p:sp>
      <p:sp>
        <p:nvSpPr>
          <p:cNvPr id="6" name="Content Placeholder 5"/>
          <p:cNvSpPr txBox="1">
            <a:spLocks/>
          </p:cNvSpPr>
          <p:nvPr/>
        </p:nvSpPr>
        <p:spPr>
          <a:xfrm>
            <a:off x="3581400" y="1143000"/>
            <a:ext cx="5562600" cy="5715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  <a:defRPr/>
            </a:pPr>
            <a:r>
              <a:rPr lang="en-US" sz="3800" b="1" smtClean="0">
                <a:solidFill>
                  <a:srgbClr val="00CC00"/>
                </a:solidFill>
              </a:rPr>
              <a:t>B</a:t>
            </a:r>
          </a:p>
          <a:p>
            <a:pPr marL="514350" indent="-514350">
              <a:buFontTx/>
              <a:buNone/>
              <a:defRPr/>
            </a:pPr>
            <a:r>
              <a:rPr lang="en-US" sz="2400" smtClean="0">
                <a:solidFill>
                  <a:srgbClr val="0000CC"/>
                </a:solidFill>
              </a:rPr>
              <a:t>   a. chat somebody up</a:t>
            </a:r>
          </a:p>
          <a:p>
            <a:pPr marL="514350" indent="-514350">
              <a:buFontTx/>
              <a:buNone/>
              <a:defRPr/>
            </a:pPr>
            <a:r>
              <a:rPr lang="en-US" sz="2400" smtClean="0">
                <a:solidFill>
                  <a:srgbClr val="0000CC"/>
                </a:solidFill>
              </a:rPr>
              <a:t>   b. an unexpected event </a:t>
            </a:r>
          </a:p>
          <a:p>
            <a:pPr marL="514350" indent="-514350">
              <a:buFontTx/>
              <a:buNone/>
              <a:defRPr/>
            </a:pPr>
            <a:r>
              <a:rPr lang="en-US" sz="2400" smtClean="0">
                <a:solidFill>
                  <a:srgbClr val="0000CC"/>
                </a:solidFill>
              </a:rPr>
              <a:t>       (a very bad accident, a flood or   fire) causes a lot of damage</a:t>
            </a:r>
          </a:p>
          <a:p>
            <a:pPr marL="514350" indent="-514350">
              <a:buFontTx/>
              <a:buNone/>
              <a:defRPr/>
            </a:pPr>
            <a:r>
              <a:rPr lang="en-US" sz="2400" smtClean="0">
                <a:solidFill>
                  <a:srgbClr val="0000CC"/>
                </a:solidFill>
              </a:rPr>
              <a:t>   c. A building that provides cheap       accommodation and meal to </a:t>
            </a:r>
          </a:p>
          <a:p>
            <a:pPr marL="514350" indent="-514350">
              <a:buFontTx/>
              <a:buNone/>
              <a:defRPr/>
            </a:pPr>
            <a:r>
              <a:rPr lang="en-US" sz="2400" smtClean="0">
                <a:solidFill>
                  <a:srgbClr val="0000CC"/>
                </a:solidFill>
              </a:rPr>
              <a:t>       students or travelers</a:t>
            </a:r>
          </a:p>
          <a:p>
            <a:pPr>
              <a:buFontTx/>
              <a:buNone/>
              <a:defRPr/>
            </a:pPr>
            <a:r>
              <a:rPr lang="en-US" sz="2400" smtClean="0">
                <a:solidFill>
                  <a:srgbClr val="0000CC"/>
                </a:solidFill>
              </a:rPr>
              <a:t>   d. sight</a:t>
            </a:r>
          </a:p>
          <a:p>
            <a:pPr>
              <a:buFontTx/>
              <a:buNone/>
              <a:defRPr/>
            </a:pPr>
            <a:r>
              <a:rPr lang="en-US" sz="2400" smtClean="0">
                <a:solidFill>
                  <a:srgbClr val="0000CC"/>
                </a:solidFill>
              </a:rPr>
              <a:t>   e. feel pity or sympathy for somebody</a:t>
            </a:r>
          </a:p>
          <a:p>
            <a:pPr>
              <a:buFontTx/>
              <a:buNone/>
              <a:defRPr/>
            </a:pPr>
            <a:r>
              <a:rPr lang="en-US" sz="2400" smtClean="0">
                <a:solidFill>
                  <a:srgbClr val="0000CC"/>
                </a:solidFill>
              </a:rPr>
              <a:t>   f. end a relationship</a:t>
            </a:r>
          </a:p>
          <a:p>
            <a:pPr>
              <a:buFontTx/>
              <a:buNone/>
              <a:defRPr/>
            </a:pPr>
            <a:r>
              <a:rPr lang="en-US" sz="2400" smtClean="0">
                <a:solidFill>
                  <a:srgbClr val="0000CC"/>
                </a:solidFill>
              </a:rPr>
              <a:t>   g. the air around a place</a:t>
            </a:r>
          </a:p>
          <a:p>
            <a:pPr marL="514350" indent="-514350">
              <a:buFontTx/>
              <a:buNone/>
              <a:defRPr/>
            </a:pPr>
            <a:endParaRPr lang="en-US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34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438400" y="381000"/>
            <a:ext cx="46037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5400" b="1">
                <a:solidFill>
                  <a:srgbClr val="FF0000"/>
                </a:solidFill>
                <a:latin typeface="Times New Roman" panose="02020603050405020304" pitchFamily="18" charset="0"/>
              </a:rPr>
              <a:t>HOMEWORK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762000" y="1905000"/>
            <a:ext cx="8382000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60000"/>
              </a:spcBef>
              <a:buFontTx/>
              <a:buNone/>
            </a:pPr>
            <a:r>
              <a:rPr lang="en-US" altLang="en-US" sz="36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- Learn vocabulary by </a:t>
            </a:r>
            <a:r>
              <a:rPr lang="en-US" altLang="en-US" sz="3600" b="1" dirty="0" smtClean="0">
                <a:solidFill>
                  <a:srgbClr val="000099"/>
                </a:solidFill>
                <a:latin typeface="Times New Roman" panose="02020603050405020304" pitchFamily="18" charset="0"/>
              </a:rPr>
              <a:t>heart.</a:t>
            </a:r>
            <a:endParaRPr lang="en-US" altLang="en-US" sz="36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60000"/>
              </a:spcBef>
              <a:buFontTx/>
              <a:buNone/>
            </a:pPr>
            <a:r>
              <a:rPr lang="en-US" altLang="en-US" sz="36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- Prepare next lessons.</a:t>
            </a:r>
          </a:p>
        </p:txBody>
      </p:sp>
    </p:spTree>
    <p:extLst>
      <p:ext uri="{BB962C8B-B14F-4D97-AF65-F5344CB8AC3E}">
        <p14:creationId xmlns:p14="http://schemas.microsoft.com/office/powerpoint/2010/main" val="1637341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620</Words>
  <Application>Microsoft Office PowerPoint</Application>
  <PresentationFormat>Widescreen</PresentationFormat>
  <Paragraphs>116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</dc:creator>
  <cp:lastModifiedBy>Microsoft</cp:lastModifiedBy>
  <cp:revision>6</cp:revision>
  <dcterms:created xsi:type="dcterms:W3CDTF">2017-10-25T00:02:40Z</dcterms:created>
  <dcterms:modified xsi:type="dcterms:W3CDTF">2017-10-25T01:50:00Z</dcterms:modified>
</cp:coreProperties>
</file>